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6" r:id="rId5"/>
  </p:sldIdLst>
  <p:sldSz cx="6858000" cy="9144000" type="letter"/>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C200"/>
    <a:srgbClr val="EDC87E"/>
    <a:srgbClr val="FF0000"/>
    <a:srgbClr val="0000FF"/>
    <a:srgbClr val="FF0066"/>
    <a:srgbClr val="FFFF66"/>
    <a:srgbClr val="898989"/>
    <a:srgbClr val="FFFFFF"/>
    <a:srgbClr val="FCF0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0" autoAdjust="0"/>
    <p:restoredTop sz="94660"/>
  </p:normalViewPr>
  <p:slideViewPr>
    <p:cSldViewPr snapToGrid="0">
      <p:cViewPr>
        <p:scale>
          <a:sx n="180" d="100"/>
          <a:sy n="180" d="100"/>
        </p:scale>
        <p:origin x="762" y="-27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65E0C8F1-D2CA-4C07-B591-7CD1A8914A71}" type="datetimeFigureOut">
              <a:rPr lang="en-US" smtClean="0"/>
              <a:t>24-Oct-22</a:t>
            </a:fld>
            <a:endParaRPr lang="en-US" dirty="0"/>
          </a:p>
        </p:txBody>
      </p:sp>
      <p:sp>
        <p:nvSpPr>
          <p:cNvPr id="4" name="Slide Image Placeholder 3"/>
          <p:cNvSpPr>
            <a:spLocks noGrp="1" noRot="1" noChangeAspect="1"/>
          </p:cNvSpPr>
          <p:nvPr>
            <p:ph type="sldImg" idx="2"/>
          </p:nvPr>
        </p:nvSpPr>
        <p:spPr>
          <a:xfrm>
            <a:off x="2305050" y="1154113"/>
            <a:ext cx="2339975" cy="3117850"/>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ABAD47E3-AA0E-483A-84F8-304B7D5C9FFE}" type="slidenum">
              <a:rPr lang="en-US" smtClean="0"/>
              <a:t>‹#›</a:t>
            </a:fld>
            <a:endParaRPr lang="en-US" dirty="0"/>
          </a:p>
        </p:txBody>
      </p:sp>
    </p:spTree>
    <p:extLst>
      <p:ext uri="{BB962C8B-B14F-4D97-AF65-F5344CB8AC3E}">
        <p14:creationId xmlns:p14="http://schemas.microsoft.com/office/powerpoint/2010/main" val="3688574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BAD47E3-AA0E-483A-84F8-304B7D5C9FFE}" type="slidenum">
              <a:rPr lang="en-US" smtClean="0"/>
              <a:t>1</a:t>
            </a:fld>
            <a:endParaRPr lang="en-US" dirty="0"/>
          </a:p>
        </p:txBody>
      </p:sp>
    </p:spTree>
    <p:extLst>
      <p:ext uri="{BB962C8B-B14F-4D97-AF65-F5344CB8AC3E}">
        <p14:creationId xmlns:p14="http://schemas.microsoft.com/office/powerpoint/2010/main" val="3798941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260706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2480820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1366941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931516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3195168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4021533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3303010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1578391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7327660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890272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dirty="0"/>
              <a:t>Click icon to add picture</a:t>
            </a:r>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1A187C2-D947-4BC4-B2F3-A8BE93E68484}" type="datetimeFigureOut">
              <a:rPr lang="en-US" smtClean="0"/>
              <a:t>24-Oct-22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E85BAB-4C87-4F11-9A7B-655E9E82402F}" type="slidenum">
              <a:rPr lang="en-US" smtClean="0"/>
              <a:t>‹#›</a:t>
            </a:fld>
            <a:endParaRPr lang="en-US" dirty="0"/>
          </a:p>
        </p:txBody>
      </p:sp>
    </p:spTree>
    <p:extLst>
      <p:ext uri="{BB962C8B-B14F-4D97-AF65-F5344CB8AC3E}">
        <p14:creationId xmlns:p14="http://schemas.microsoft.com/office/powerpoint/2010/main" val="804588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D1A187C2-D947-4BC4-B2F3-A8BE93E68484}" type="datetimeFigureOut">
              <a:rPr lang="en-US" smtClean="0"/>
              <a:t>24-Oct-22</a:t>
            </a:fld>
            <a:endParaRPr lang="en-US" dirty="0"/>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DFE85BAB-4C87-4F11-9A7B-655E9E82402F}" type="slidenum">
              <a:rPr lang="en-US" smtClean="0"/>
              <a:t>‹#›</a:t>
            </a:fld>
            <a:endParaRPr lang="en-US" dirty="0"/>
          </a:p>
        </p:txBody>
      </p:sp>
    </p:spTree>
    <p:extLst>
      <p:ext uri="{BB962C8B-B14F-4D97-AF65-F5344CB8AC3E}">
        <p14:creationId xmlns:p14="http://schemas.microsoft.com/office/powerpoint/2010/main" val="17395965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www.army.mil/ACFT" TargetMode="External"/><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0175" y="61336"/>
            <a:ext cx="1005200" cy="716243"/>
          </a:xfrm>
          <a:prstGeom prst="rect">
            <a:avLst/>
          </a:prstGeom>
        </p:spPr>
      </p:pic>
      <p:sp>
        <p:nvSpPr>
          <p:cNvPr id="17" name="TextBox 16"/>
          <p:cNvSpPr txBox="1"/>
          <p:nvPr/>
        </p:nvSpPr>
        <p:spPr>
          <a:xfrm>
            <a:off x="-301625" y="213680"/>
            <a:ext cx="6858000" cy="769441"/>
          </a:xfrm>
          <a:prstGeom prst="rect">
            <a:avLst/>
          </a:prstGeom>
          <a:noFill/>
        </p:spPr>
        <p:txBody>
          <a:bodyPr wrap="square" rtlCol="0">
            <a:spAutoFit/>
          </a:bodyPr>
          <a:lstStyle/>
          <a:p>
            <a:pPr algn="ctr"/>
            <a:r>
              <a:rPr lang="en-US" sz="4400" dirty="0">
                <a:latin typeface="Elephant" panose="02020904090505020303" pitchFamily="18" charset="0"/>
              </a:rPr>
              <a:t>IG UPDATE</a:t>
            </a:r>
          </a:p>
        </p:txBody>
      </p:sp>
      <p:sp>
        <p:nvSpPr>
          <p:cNvPr id="21" name="TextBox 20"/>
          <p:cNvSpPr txBox="1"/>
          <p:nvPr/>
        </p:nvSpPr>
        <p:spPr>
          <a:xfrm>
            <a:off x="1061085" y="-8629"/>
            <a:ext cx="2560320" cy="440120"/>
          </a:xfrm>
          <a:prstGeom prst="rect">
            <a:avLst/>
          </a:prstGeom>
          <a:noFill/>
        </p:spPr>
        <p:txBody>
          <a:bodyPr wrap="square" rtlCol="0">
            <a:spAutoFit/>
          </a:bodyPr>
          <a:lstStyle/>
          <a:p>
            <a:r>
              <a:rPr lang="en-US" sz="2270" dirty="0">
                <a:latin typeface="Elephant" panose="02020904090505020303" pitchFamily="18" charset="0"/>
              </a:rPr>
              <a:t>THE</a:t>
            </a:r>
          </a:p>
        </p:txBody>
      </p:sp>
      <p:sp>
        <p:nvSpPr>
          <p:cNvPr id="23" name="TextBox 22"/>
          <p:cNvSpPr txBox="1">
            <a:spLocks noChangeAspect="1"/>
          </p:cNvSpPr>
          <p:nvPr/>
        </p:nvSpPr>
        <p:spPr>
          <a:xfrm>
            <a:off x="136598" y="1528652"/>
            <a:ext cx="4507453" cy="8556188"/>
          </a:xfrm>
          <a:prstGeom prst="rect">
            <a:avLst/>
          </a:prstGeom>
          <a:noFill/>
        </p:spPr>
        <p:txBody>
          <a:bodyPr wrap="square" numCol="2" spcCol="91440" rtlCol="0">
            <a:spAutoFit/>
          </a:bodyPr>
          <a:lstStyle/>
          <a:p>
            <a:pPr indent="91440"/>
            <a:r>
              <a:rPr lang="en-US" sz="1000" dirty="0">
                <a:latin typeface="Times New Roman" panose="02020603050405020304" pitchFamily="18" charset="0"/>
                <a:cs typeface="Times New Roman" panose="02020603050405020304" pitchFamily="18" charset="0"/>
              </a:rPr>
              <a:t>On 29 April 2021, the Acting Secretary of the Army released Army Directive (AD) 2021-14 (Army Physical Fitness Test and Army Combat Fitness Test). This directive, which supersedes AD 2020-06 (Army Combat Fitness Test), 12 June 2020, provides specialists and corporals (E-4s)—of all COMPOs—the opportunity to take the Army Physical Fitness Test (APFT) as a means to fairly compete for promotion or other administrative requirements. This directive allows Soldiers to continue their career advancement as the Army improves its fitness testing and transitions to the Army Combat Fitness Test (ACFT). </a:t>
            </a:r>
          </a:p>
          <a:p>
            <a:pPr indent="91440"/>
            <a:r>
              <a:rPr lang="en-US" sz="1000" dirty="0">
                <a:latin typeface="Times New Roman" panose="02020603050405020304" pitchFamily="18" charset="0"/>
                <a:cs typeface="Times New Roman" panose="02020603050405020304" pitchFamily="18" charset="0"/>
              </a:rPr>
              <a:t>During this transition period, commanders and unit leaders should understand their role in implementing this directive by:</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Ensuring AD 2021-14 does not impede or inhibit ACFT training, testing, and the recording of test data; </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Granting requests from Soldiers to take the APFT, unless doing so will pose a safety risk or impede mission requirements; (Authority to approve or deny requests falls under the first commander in the chain of command.);</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Temporarily granting a minimum passing APFT score (60 points per event) to those E-4s who do not have a record APFT score in the Army’s Digital Training Management System (DTMS) and are unable to take an APFT due to deployment or pregnancy/postpartum profile (minimum passing score remains valid only until Soldier is able to take the APFT); and </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Recording all APFT and ACFT scores in DTMS. </a:t>
            </a:r>
          </a:p>
          <a:p>
            <a:r>
              <a:rPr lang="en-US" sz="1000" dirty="0">
                <a:latin typeface="Times New Roman" panose="02020603050405020304" pitchFamily="18" charset="0"/>
                <a:cs typeface="Times New Roman" panose="02020603050405020304" pitchFamily="18" charset="0"/>
              </a:rPr>
              <a:t>Unit leaders will never force or pressure Soldiers to take the APFT. Commanders will counsel, in writing, those Soldiers without a record fitness test in DTMS who elect not to take the APFT. </a:t>
            </a:r>
          </a:p>
          <a:p>
            <a:r>
              <a:rPr lang="en-US" sz="1000" dirty="0">
                <a:latin typeface="Times New Roman" panose="02020603050405020304" pitchFamily="18" charset="0"/>
                <a:cs typeface="Times New Roman" panose="02020603050405020304" pitchFamily="18" charset="0"/>
              </a:rPr>
              <a:t> </a:t>
            </a: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r>
              <a:rPr lang="en-US" sz="1000" dirty="0">
                <a:latin typeface="Times New Roman" panose="02020603050405020304" pitchFamily="18" charset="0"/>
                <a:cs typeface="Times New Roman" panose="02020603050405020304" pitchFamily="18" charset="0"/>
              </a:rPr>
              <a:t>Soldiers should note that:</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Those </a:t>
            </a:r>
            <a:r>
              <a:rPr lang="en-US" sz="1000" b="1" dirty="0">
                <a:latin typeface="Times New Roman" panose="02020603050405020304" pitchFamily="18" charset="0"/>
                <a:cs typeface="Times New Roman" panose="02020603050405020304" pitchFamily="18" charset="0"/>
              </a:rPr>
              <a:t>without</a:t>
            </a:r>
            <a:r>
              <a:rPr lang="en-US" sz="1000" dirty="0">
                <a:latin typeface="Times New Roman" panose="02020603050405020304" pitchFamily="18" charset="0"/>
                <a:cs typeface="Times New Roman" panose="02020603050405020304" pitchFamily="18" charset="0"/>
              </a:rPr>
              <a:t> a recorded APFT score in DTMS who volunteer to take the APFT, pursuant to AD 2021-1, and fail to pass this fitness test won’t be eligible for any previously established personnel/administrative requirements, such as promotion.  </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Those </a:t>
            </a:r>
            <a:r>
              <a:rPr lang="en-US" sz="1000" b="1" dirty="0">
                <a:latin typeface="Times New Roman" panose="02020603050405020304" pitchFamily="18" charset="0"/>
                <a:cs typeface="Times New Roman" panose="02020603050405020304" pitchFamily="18" charset="0"/>
              </a:rPr>
              <a:t>with</a:t>
            </a:r>
            <a:r>
              <a:rPr lang="en-US" sz="1000" dirty="0">
                <a:latin typeface="Times New Roman" panose="02020603050405020304" pitchFamily="18" charset="0"/>
                <a:cs typeface="Times New Roman" panose="02020603050405020304" pitchFamily="18" charset="0"/>
              </a:rPr>
              <a:t> a recorded passing APFT score in DTMS who volunteer take the APFT, pursuant to AD 2021-1, in an attempt to improve their score and who fail or do worse on the APFT will retain their former higher score in DTMS for meeting personnel/administrative requirements. </a:t>
            </a:r>
          </a:p>
          <a:p>
            <a:pPr marL="171450" indent="-171450">
              <a:buFont typeface="Arial" panose="020B0604020202020204" pitchFamily="34" charset="0"/>
              <a:buChar char="•"/>
            </a:pPr>
            <a:r>
              <a:rPr lang="en-US" sz="1000" dirty="0">
                <a:latin typeface="Times New Roman" panose="02020603050405020304" pitchFamily="18" charset="0"/>
                <a:cs typeface="Times New Roman" panose="02020603050405020304" pitchFamily="18" charset="0"/>
              </a:rPr>
              <a:t>Those </a:t>
            </a:r>
            <a:r>
              <a:rPr lang="en-US" sz="1000" b="1" dirty="0">
                <a:latin typeface="Times New Roman" panose="02020603050405020304" pitchFamily="18" charset="0"/>
                <a:cs typeface="Times New Roman" panose="02020603050405020304" pitchFamily="18" charset="0"/>
              </a:rPr>
              <a:t>with </a:t>
            </a:r>
            <a:r>
              <a:rPr lang="en-US" sz="1000" dirty="0">
                <a:latin typeface="Times New Roman" panose="02020603050405020304" pitchFamily="18" charset="0"/>
                <a:cs typeface="Times New Roman" panose="02020603050405020304" pitchFamily="18" charset="0"/>
              </a:rPr>
              <a:t>our </a:t>
            </a:r>
            <a:r>
              <a:rPr lang="en-US" sz="1000" b="1" dirty="0">
                <a:latin typeface="Times New Roman" panose="02020603050405020304" pitchFamily="18" charset="0"/>
                <a:cs typeface="Times New Roman" panose="02020603050405020304" pitchFamily="18" charset="0"/>
              </a:rPr>
              <a:t>without</a:t>
            </a:r>
            <a:r>
              <a:rPr lang="en-US" sz="1000" dirty="0">
                <a:latin typeface="Times New Roman" panose="02020603050405020304" pitchFamily="18" charset="0"/>
                <a:cs typeface="Times New Roman" panose="02020603050405020304" pitchFamily="18" charset="0"/>
              </a:rPr>
              <a:t> a recorded APFT score in DTMS will not be subject to adverse administrative actions (such suspension of favorable actions (flag), initiation of administrative separation, or derogatory/referred evaluation reports). Contact your local inspector general office (on the right) if you suspect this has occurred or you have any questions related to adverse administrative actions. </a:t>
            </a:r>
          </a:p>
          <a:p>
            <a:endParaRPr lang="en-US" sz="1000" dirty="0">
              <a:latin typeface="Times New Roman" panose="02020603050405020304" pitchFamily="18" charset="0"/>
              <a:cs typeface="Times New Roman" panose="02020603050405020304" pitchFamily="18" charset="0"/>
            </a:endParaRPr>
          </a:p>
          <a:p>
            <a:endParaRPr lang="en-US" sz="1000" dirty="0">
              <a:latin typeface="Times New Roman" panose="02020603050405020304" pitchFamily="18" charset="0"/>
              <a:cs typeface="Times New Roman" panose="02020603050405020304" pitchFamily="18" charset="0"/>
            </a:endParaRPr>
          </a:p>
          <a:p>
            <a:endParaRPr lang="en-US" sz="1050" dirty="0">
              <a:latin typeface="Times New Roman" panose="02020603050405020304" pitchFamily="18" charset="0"/>
              <a:cs typeface="Times New Roman" panose="02020603050405020304" pitchFamily="18" charset="0"/>
            </a:endParaRPr>
          </a:p>
          <a:p>
            <a:r>
              <a:rPr lang="en-US" sz="1050" dirty="0">
                <a:latin typeface="Times New Roman" panose="02020603050405020304" pitchFamily="18" charset="0"/>
                <a:cs typeface="Times New Roman" panose="02020603050405020304" pitchFamily="18" charset="0"/>
              </a:rPr>
              <a:t> </a:t>
            </a:r>
          </a:p>
          <a:p>
            <a:endParaRPr lang="en-US" sz="1100" dirty="0">
              <a:latin typeface="Times New Roman" panose="02020603050405020304" pitchFamily="18" charset="0"/>
              <a:cs typeface="Times New Roman" panose="02020603050405020304" pitchFamily="18" charset="0"/>
            </a:endParaRPr>
          </a:p>
          <a:p>
            <a:endParaRPr lang="en-US" sz="1100" dirty="0">
              <a:latin typeface="Times New Roman" panose="02020603050405020304" pitchFamily="18" charset="0"/>
              <a:cs typeface="Times New Roman" panose="02020603050405020304" pitchFamily="18" charset="0"/>
            </a:endParaRPr>
          </a:p>
          <a:p>
            <a:endParaRPr lang="en-US" sz="1100" dirty="0">
              <a:latin typeface="Times New Roman" panose="02020603050405020304" pitchFamily="18" charset="0"/>
              <a:cs typeface="Times New Roman" panose="02020603050405020304" pitchFamily="18" charset="0"/>
            </a:endParaRPr>
          </a:p>
          <a:p>
            <a:endParaRPr lang="en-US" sz="1100" dirty="0">
              <a:latin typeface="Times New Roman" panose="02020603050405020304" pitchFamily="18" charset="0"/>
              <a:cs typeface="Times New Roman" panose="02020603050405020304" pitchFamily="18" charset="0"/>
            </a:endParaRPr>
          </a:p>
          <a:p>
            <a:pPr indent="91440"/>
            <a:endParaRPr lang="en-US" sz="1100" dirty="0">
              <a:latin typeface="Times New Roman" panose="02020603050405020304" pitchFamily="18" charset="0"/>
              <a:cs typeface="Times New Roman" panose="02020603050405020304" pitchFamily="18" charset="0"/>
            </a:endParaRPr>
          </a:p>
          <a:p>
            <a:pPr indent="91440"/>
            <a:endParaRPr lang="en-US" sz="1100" dirty="0">
              <a:latin typeface="Times New Roman" panose="02020603050405020304" pitchFamily="18" charset="0"/>
              <a:cs typeface="Times New Roman" panose="02020603050405020304" pitchFamily="18" charset="0"/>
            </a:endParaRPr>
          </a:p>
          <a:p>
            <a:pPr>
              <a:spcAft>
                <a:spcPts val="300"/>
              </a:spcAft>
            </a:pPr>
            <a:endParaRPr lang="en-US" sz="1000" dirty="0">
              <a:latin typeface="Times New Roman" panose="02020603050405020304" pitchFamily="18" charset="0"/>
              <a:cs typeface="Times New Roman" panose="02020603050405020304" pitchFamily="18" charset="0"/>
            </a:endParaRPr>
          </a:p>
        </p:txBody>
      </p:sp>
      <p:sp>
        <p:nvSpPr>
          <p:cNvPr id="24" name="TextBox 23"/>
          <p:cNvSpPr txBox="1"/>
          <p:nvPr/>
        </p:nvSpPr>
        <p:spPr>
          <a:xfrm>
            <a:off x="-23727" y="1035119"/>
            <a:ext cx="6846689" cy="754053"/>
          </a:xfrm>
          <a:prstGeom prst="rect">
            <a:avLst/>
          </a:prstGeom>
          <a:noFill/>
        </p:spPr>
        <p:txBody>
          <a:bodyPr wrap="square" rtlCol="0">
            <a:spAutoFit/>
          </a:bodyPr>
          <a:lstStyle/>
          <a:p>
            <a:pPr algn="ctr"/>
            <a:r>
              <a:rPr lang="en-US" sz="1600" dirty="0">
                <a:latin typeface="Franklin Gothic Demi" panose="020B0703020102020204" pitchFamily="34" charset="0"/>
              </a:rPr>
              <a:t>Supplement to IG Update 21-3: Update to the Army’s Combat Fitness Test —ACFT 3.0</a:t>
            </a:r>
          </a:p>
          <a:p>
            <a:pPr algn="ctr"/>
            <a:endParaRPr lang="en-US" sz="1100" dirty="0">
              <a:solidFill>
                <a:srgbClr val="FF0000"/>
              </a:solidFill>
              <a:latin typeface="Franklin Gothic Demi" panose="020B0703020102020204" pitchFamily="34" charset="0"/>
            </a:endParaRPr>
          </a:p>
        </p:txBody>
      </p:sp>
      <p:sp>
        <p:nvSpPr>
          <p:cNvPr id="2" name="Rounded Rectangle 1"/>
          <p:cNvSpPr/>
          <p:nvPr/>
        </p:nvSpPr>
        <p:spPr>
          <a:xfrm>
            <a:off x="5587260" y="71677"/>
            <a:ext cx="1157591" cy="735422"/>
          </a:xfrm>
          <a:prstGeom prst="roundRect">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3" name="TextBox 2"/>
          <p:cNvSpPr txBox="1"/>
          <p:nvPr/>
        </p:nvSpPr>
        <p:spPr>
          <a:xfrm>
            <a:off x="5486400" y="24707"/>
            <a:ext cx="1383175" cy="830997"/>
          </a:xfrm>
          <a:prstGeom prst="rect">
            <a:avLst/>
          </a:prstGeom>
          <a:noFill/>
        </p:spPr>
        <p:txBody>
          <a:bodyPr wrap="square" rtlCol="0">
            <a:spAutoFit/>
          </a:bodyPr>
          <a:lstStyle/>
          <a:p>
            <a:pPr algn="ctr"/>
            <a:r>
              <a:rPr lang="en-US" sz="1600" b="1" dirty="0">
                <a:solidFill>
                  <a:srgbClr val="FF0000"/>
                </a:solidFill>
              </a:rPr>
              <a:t>Your Unit </a:t>
            </a:r>
          </a:p>
          <a:p>
            <a:pPr algn="ctr"/>
            <a:r>
              <a:rPr lang="en-US" sz="1600" b="1" dirty="0">
                <a:solidFill>
                  <a:srgbClr val="FF0000"/>
                </a:solidFill>
              </a:rPr>
              <a:t>Patch / Crest </a:t>
            </a:r>
          </a:p>
          <a:p>
            <a:pPr algn="ctr"/>
            <a:r>
              <a:rPr lang="en-US" sz="1600" b="1" dirty="0">
                <a:solidFill>
                  <a:srgbClr val="FF0000"/>
                </a:solidFill>
              </a:rPr>
              <a:t>Here</a:t>
            </a:r>
            <a:r>
              <a:rPr lang="en-US" sz="1000" dirty="0">
                <a:solidFill>
                  <a:srgbClr val="FF0000"/>
                </a:solidFill>
              </a:rPr>
              <a:t>.</a:t>
            </a:r>
          </a:p>
        </p:txBody>
      </p:sp>
      <p:sp>
        <p:nvSpPr>
          <p:cNvPr id="5" name="Rectangle 4"/>
          <p:cNvSpPr/>
          <p:nvPr/>
        </p:nvSpPr>
        <p:spPr>
          <a:xfrm>
            <a:off x="12156" y="901118"/>
            <a:ext cx="6858002" cy="157907"/>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554664" y="829139"/>
            <a:ext cx="1772986" cy="276999"/>
          </a:xfrm>
          <a:prstGeom prst="rect">
            <a:avLst/>
          </a:prstGeom>
        </p:spPr>
        <p:txBody>
          <a:bodyPr wrap="none">
            <a:spAutoFit/>
          </a:bodyPr>
          <a:lstStyle/>
          <a:p>
            <a:r>
              <a:rPr lang="en-US" sz="1200" b="1" dirty="0">
                <a:solidFill>
                  <a:srgbClr val="FFFF00"/>
                </a:solidFill>
              </a:rPr>
              <a:t>Volume 21-3a, May 2021</a:t>
            </a:r>
          </a:p>
        </p:txBody>
      </p:sp>
      <p:pic>
        <p:nvPicPr>
          <p:cNvPr id="11" name="Picture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67727" y="7944619"/>
            <a:ext cx="710404" cy="899052"/>
          </a:xfrm>
          <a:prstGeom prst="rect">
            <a:avLst/>
          </a:prstGeom>
        </p:spPr>
      </p:pic>
      <p:pic>
        <p:nvPicPr>
          <p:cNvPr id="10" name="Picture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471586" y="1631784"/>
            <a:ext cx="1856064" cy="1156327"/>
          </a:xfrm>
          <a:prstGeom prst="rect">
            <a:avLst/>
          </a:prstGeom>
        </p:spPr>
      </p:pic>
      <p:sp>
        <p:nvSpPr>
          <p:cNvPr id="26" name="Rounded Rectangle 25"/>
          <p:cNvSpPr/>
          <p:nvPr/>
        </p:nvSpPr>
        <p:spPr>
          <a:xfrm>
            <a:off x="4743794" y="1378540"/>
            <a:ext cx="1901798" cy="4901790"/>
          </a:xfrm>
          <a:prstGeom prst="roundRect">
            <a:avLst/>
          </a:prstGeom>
          <a:solidFill>
            <a:schemeClr val="accent4"/>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p:cNvSpPr txBox="1"/>
          <p:nvPr/>
        </p:nvSpPr>
        <p:spPr>
          <a:xfrm>
            <a:off x="4575450" y="1454152"/>
            <a:ext cx="2237399" cy="4832092"/>
          </a:xfrm>
          <a:prstGeom prst="rect">
            <a:avLst/>
          </a:prstGeom>
          <a:noFill/>
        </p:spPr>
        <p:txBody>
          <a:bodyPr wrap="square" rtlCol="0">
            <a:spAutoFit/>
          </a:bodyPr>
          <a:lstStyle/>
          <a:p>
            <a:pPr algn="ctr"/>
            <a:r>
              <a:rPr lang="en-US" sz="1100" b="1" dirty="0">
                <a:solidFill>
                  <a:srgbClr val="FF0000"/>
                </a:solidFill>
                <a:latin typeface="Franklin Gothic Book" panose="020B0503020102020204" pitchFamily="34" charset="0"/>
              </a:rPr>
              <a:t>Your Unit Name Here</a:t>
            </a:r>
          </a:p>
          <a:p>
            <a:pPr algn="ctr"/>
            <a:endParaRPr lang="en-US" sz="900" b="1" dirty="0">
              <a:latin typeface="Franklin Gothic Book" panose="020B0503020102020204" pitchFamily="34" charset="0"/>
            </a:endParaRPr>
          </a:p>
          <a:p>
            <a:pPr algn="ctr"/>
            <a:r>
              <a:rPr lang="en-US" sz="900" b="1" dirty="0">
                <a:latin typeface="Franklin Gothic Book" panose="020B0503020102020204" pitchFamily="34" charset="0"/>
              </a:rPr>
              <a:t>Commanding General</a:t>
            </a:r>
          </a:p>
          <a:p>
            <a:pPr algn="ctr"/>
            <a:r>
              <a:rPr lang="en-US" sz="900" b="1" dirty="0">
                <a:solidFill>
                  <a:srgbClr val="FF0000"/>
                </a:solidFill>
                <a:latin typeface="Franklin Gothic Book" panose="020B0503020102020204" pitchFamily="34" charset="0"/>
              </a:rPr>
              <a:t>MG Soldier Q. Public</a:t>
            </a:r>
          </a:p>
          <a:p>
            <a:pPr algn="ctr"/>
            <a:endParaRPr lang="en-US" sz="900" b="1" dirty="0">
              <a:latin typeface="Franklin Gothic Book" panose="020B0503020102020204" pitchFamily="34" charset="0"/>
            </a:endParaRPr>
          </a:p>
          <a:p>
            <a:pPr algn="ctr"/>
            <a:r>
              <a:rPr lang="en-US" sz="900" b="1" dirty="0">
                <a:latin typeface="Franklin Gothic Book" panose="020B0503020102020204" pitchFamily="34" charset="0"/>
              </a:rPr>
              <a:t>Command Sergeant Major</a:t>
            </a:r>
          </a:p>
          <a:p>
            <a:pPr algn="ctr"/>
            <a:r>
              <a:rPr lang="en-US" sz="900" b="1" dirty="0">
                <a:solidFill>
                  <a:srgbClr val="FF0000"/>
                </a:solidFill>
                <a:latin typeface="Franklin Gothic Book" panose="020B0503020102020204" pitchFamily="34" charset="0"/>
              </a:rPr>
              <a:t>CSM Soldier Q. Public</a:t>
            </a:r>
          </a:p>
          <a:p>
            <a:pPr algn="ctr"/>
            <a:endParaRPr lang="en-US" sz="900" b="1" dirty="0">
              <a:latin typeface="Franklin Gothic Book" panose="020B0503020102020204" pitchFamily="34" charset="0"/>
            </a:endParaRPr>
          </a:p>
          <a:p>
            <a:pPr algn="ctr"/>
            <a:r>
              <a:rPr lang="en-US" sz="900" b="1" dirty="0">
                <a:latin typeface="Franklin Gothic Book" panose="020B0503020102020204" pitchFamily="34" charset="0"/>
              </a:rPr>
              <a:t>Command Inspector General</a:t>
            </a:r>
          </a:p>
          <a:p>
            <a:pPr algn="ctr"/>
            <a:r>
              <a:rPr lang="en-US" sz="900" b="1" dirty="0">
                <a:solidFill>
                  <a:srgbClr val="FF0000"/>
                </a:solidFill>
                <a:latin typeface="Franklin Gothic Book" panose="020B0503020102020204" pitchFamily="34" charset="0"/>
              </a:rPr>
              <a:t>LTC Soldier Q. Public</a:t>
            </a:r>
          </a:p>
          <a:p>
            <a:pPr algn="ctr"/>
            <a:endParaRPr lang="en-US" sz="900" b="1" dirty="0">
              <a:latin typeface="Franklin Gothic Book" panose="020B0503020102020204" pitchFamily="34" charset="0"/>
            </a:endParaRPr>
          </a:p>
          <a:p>
            <a:pPr algn="ctr"/>
            <a:r>
              <a:rPr lang="en-US" sz="900" b="1" dirty="0">
                <a:latin typeface="Franklin Gothic Book" panose="020B0503020102020204" pitchFamily="34" charset="0"/>
              </a:rPr>
              <a:t>Inspector General NCOIC</a:t>
            </a:r>
          </a:p>
          <a:p>
            <a:pPr algn="ctr"/>
            <a:r>
              <a:rPr lang="en-US" sz="900" b="1" dirty="0">
                <a:solidFill>
                  <a:srgbClr val="FF0000"/>
                </a:solidFill>
                <a:latin typeface="Franklin Gothic Book" panose="020B0503020102020204" pitchFamily="34" charset="0"/>
              </a:rPr>
              <a:t>SGM Soldier Q. Public</a:t>
            </a:r>
          </a:p>
          <a:p>
            <a:pPr algn="ctr"/>
            <a:endParaRPr lang="en-US" sz="900" b="1" dirty="0">
              <a:solidFill>
                <a:srgbClr val="FF0000"/>
              </a:solidFill>
              <a:latin typeface="Franklin Gothic Book" panose="020B0503020102020204" pitchFamily="34" charset="0"/>
            </a:endParaRPr>
          </a:p>
          <a:p>
            <a:pPr algn="ctr"/>
            <a:r>
              <a:rPr lang="en-US" sz="900" b="1" dirty="0">
                <a:latin typeface="Franklin Gothic Book" panose="020B0503020102020204" pitchFamily="34" charset="0"/>
              </a:rPr>
              <a:t>IG Points of Contact</a:t>
            </a:r>
          </a:p>
          <a:p>
            <a:pPr algn="ctr"/>
            <a:endParaRPr lang="en-US" sz="900" b="1" dirty="0">
              <a:latin typeface="Franklin Gothic Book" panose="020B0503020102020204" pitchFamily="34" charset="0"/>
            </a:endParaRPr>
          </a:p>
          <a:p>
            <a:pPr algn="ctr"/>
            <a:r>
              <a:rPr lang="en-US" sz="900" b="1" dirty="0">
                <a:solidFill>
                  <a:srgbClr val="FF0000"/>
                </a:solidFill>
                <a:latin typeface="Franklin Gothic Book" panose="020B0503020102020204" pitchFamily="34" charset="0"/>
              </a:rPr>
              <a:t>Unit </a:t>
            </a:r>
            <a:r>
              <a:rPr lang="en-US" sz="900" b="1" dirty="0">
                <a:latin typeface="Franklin Gothic Book" panose="020B0503020102020204" pitchFamily="34" charset="0"/>
              </a:rPr>
              <a:t>IG Office</a:t>
            </a:r>
          </a:p>
          <a:p>
            <a:pPr algn="ctr"/>
            <a:r>
              <a:rPr lang="en-US" sz="900" b="1" dirty="0">
                <a:solidFill>
                  <a:srgbClr val="FF0000"/>
                </a:solidFill>
                <a:latin typeface="Franklin Gothic Book" panose="020B0503020102020204" pitchFamily="34" charset="0"/>
              </a:rPr>
              <a:t>Building 1234</a:t>
            </a:r>
          </a:p>
          <a:p>
            <a:pPr algn="ctr"/>
            <a:r>
              <a:rPr lang="en-US" sz="900" b="1" dirty="0">
                <a:solidFill>
                  <a:srgbClr val="FF0000"/>
                </a:solidFill>
                <a:latin typeface="Franklin Gothic Book" panose="020B0503020102020204" pitchFamily="34" charset="0"/>
              </a:rPr>
              <a:t>Hooah Drive</a:t>
            </a:r>
          </a:p>
          <a:p>
            <a:pPr algn="ctr"/>
            <a:r>
              <a:rPr lang="en-US" sz="900" b="1" dirty="0">
                <a:solidFill>
                  <a:srgbClr val="FF0000"/>
                </a:solidFill>
                <a:latin typeface="Franklin Gothic Book" panose="020B0503020102020204" pitchFamily="34" charset="0"/>
              </a:rPr>
              <a:t>Fort Swampy LA 55555</a:t>
            </a:r>
          </a:p>
          <a:p>
            <a:pPr algn="ctr"/>
            <a:endParaRPr lang="en-US" sz="900" b="1" dirty="0">
              <a:latin typeface="Franklin Gothic Book" panose="020B0503020102020204" pitchFamily="34" charset="0"/>
            </a:endParaRPr>
          </a:p>
          <a:p>
            <a:pPr algn="ctr"/>
            <a:r>
              <a:rPr lang="en-US" sz="900" b="1" dirty="0">
                <a:solidFill>
                  <a:srgbClr val="FF0000"/>
                </a:solidFill>
                <a:latin typeface="Franklin Gothic Book" panose="020B0503020102020204" pitchFamily="34" charset="0"/>
              </a:rPr>
              <a:t>Unit</a:t>
            </a:r>
            <a:r>
              <a:rPr lang="en-US" sz="900" b="1" dirty="0">
                <a:latin typeface="Franklin Gothic Book" panose="020B0503020102020204" pitchFamily="34" charset="0"/>
              </a:rPr>
              <a:t> IG Website</a:t>
            </a:r>
          </a:p>
          <a:p>
            <a:pPr algn="ctr"/>
            <a:r>
              <a:rPr lang="en-US" sz="900" b="1">
                <a:solidFill>
                  <a:srgbClr val="FF0000"/>
                </a:solidFill>
                <a:latin typeface="Franklin Gothic Book" panose="020B0503020102020204" pitchFamily="34" charset="0"/>
              </a:rPr>
              <a:t>https:\</a:t>
            </a:r>
            <a:r>
              <a:rPr lang="en-US" sz="900" b="1" dirty="0">
                <a:solidFill>
                  <a:srgbClr val="FF0000"/>
                </a:solidFill>
                <a:latin typeface="Franklin Gothic Book" panose="020B0503020102020204" pitchFamily="34" charset="0"/>
              </a:rPr>
              <a:t>IG-bla-bla-bla.mil</a:t>
            </a:r>
          </a:p>
          <a:p>
            <a:pPr algn="ctr"/>
            <a:endParaRPr lang="en-US" sz="900" b="1" dirty="0">
              <a:solidFill>
                <a:srgbClr val="FF0000"/>
              </a:solidFill>
              <a:latin typeface="Franklin Gothic Book" panose="020B0503020102020204" pitchFamily="34" charset="0"/>
            </a:endParaRPr>
          </a:p>
          <a:p>
            <a:pPr algn="ctr"/>
            <a:r>
              <a:rPr lang="en-US" sz="900" b="1" dirty="0">
                <a:solidFill>
                  <a:srgbClr val="FF0000"/>
                </a:solidFill>
                <a:latin typeface="Franklin Gothic Book" panose="020B0503020102020204" pitchFamily="34" charset="0"/>
              </a:rPr>
              <a:t>Unit</a:t>
            </a:r>
            <a:r>
              <a:rPr lang="en-US" sz="900" b="1" dirty="0">
                <a:latin typeface="Franklin Gothic Book" panose="020B0503020102020204" pitchFamily="34" charset="0"/>
              </a:rPr>
              <a:t> IG Office Email</a:t>
            </a:r>
          </a:p>
          <a:p>
            <a:pPr algn="ctr"/>
            <a:r>
              <a:rPr lang="en-US" sz="900" b="1" dirty="0">
                <a:solidFill>
                  <a:srgbClr val="FF0000"/>
                </a:solidFill>
                <a:latin typeface="Franklin Gothic Book" panose="020B0503020102020204" pitchFamily="34" charset="0"/>
              </a:rPr>
              <a:t>IG-bla-bla@mail.mil</a:t>
            </a:r>
          </a:p>
          <a:p>
            <a:pPr algn="ctr"/>
            <a:endParaRPr lang="en-US" sz="900" b="1" dirty="0">
              <a:latin typeface="Franklin Gothic Book" panose="020B0503020102020204" pitchFamily="34" charset="0"/>
            </a:endParaRPr>
          </a:p>
          <a:p>
            <a:pPr algn="ctr"/>
            <a:r>
              <a:rPr lang="en-US" sz="900" b="1" dirty="0">
                <a:solidFill>
                  <a:srgbClr val="FF0000"/>
                </a:solidFill>
                <a:latin typeface="Franklin Gothic Book" panose="020B0503020102020204" pitchFamily="34" charset="0"/>
              </a:rPr>
              <a:t>Unit</a:t>
            </a:r>
            <a:r>
              <a:rPr lang="en-US" sz="900" b="1" dirty="0">
                <a:latin typeface="Franklin Gothic Book" panose="020B0503020102020204" pitchFamily="34" charset="0"/>
              </a:rPr>
              <a:t> IG Hotline</a:t>
            </a:r>
          </a:p>
          <a:p>
            <a:pPr algn="ctr"/>
            <a:r>
              <a:rPr lang="en-US" sz="900" b="1" dirty="0">
                <a:solidFill>
                  <a:srgbClr val="FF0000"/>
                </a:solidFill>
                <a:latin typeface="Franklin Gothic Book" panose="020B0503020102020204" pitchFamily="34" charset="0"/>
              </a:rPr>
              <a:t>555-555-5555</a:t>
            </a:r>
          </a:p>
          <a:p>
            <a:pPr algn="ctr"/>
            <a:endParaRPr lang="en-US" sz="900" b="1" dirty="0">
              <a:latin typeface="Franklin Gothic Book" panose="020B0503020102020204" pitchFamily="34" charset="0"/>
            </a:endParaRPr>
          </a:p>
          <a:p>
            <a:pPr algn="ctr"/>
            <a:r>
              <a:rPr lang="en-US" sz="900" b="1" dirty="0">
                <a:solidFill>
                  <a:srgbClr val="FF0000"/>
                </a:solidFill>
                <a:latin typeface="Franklin Gothic Book" panose="020B0503020102020204" pitchFamily="34" charset="0"/>
              </a:rPr>
              <a:t>Unit </a:t>
            </a:r>
            <a:r>
              <a:rPr lang="en-US" sz="900" b="1" dirty="0">
                <a:latin typeface="Franklin Gothic Book" panose="020B0503020102020204" pitchFamily="34" charset="0"/>
              </a:rPr>
              <a:t>IG Office</a:t>
            </a:r>
          </a:p>
          <a:p>
            <a:pPr algn="ctr"/>
            <a:r>
              <a:rPr lang="en-US" sz="900" b="1" dirty="0">
                <a:solidFill>
                  <a:srgbClr val="FF0000"/>
                </a:solidFill>
                <a:latin typeface="Franklin Gothic Book" panose="020B0503020102020204" pitchFamily="34" charset="0"/>
              </a:rPr>
              <a:t>555-555-5555</a:t>
            </a:r>
          </a:p>
          <a:p>
            <a:pPr algn="ctr"/>
            <a:endParaRPr lang="en-US" sz="1000" dirty="0">
              <a:solidFill>
                <a:srgbClr val="FF0000"/>
              </a:solidFill>
              <a:latin typeface="Franklin Gothic Book" panose="020B0503020102020204" pitchFamily="34" charset="0"/>
            </a:endParaRPr>
          </a:p>
          <a:p>
            <a:pPr algn="ctr"/>
            <a:endParaRPr lang="en-US" sz="1000" dirty="0">
              <a:latin typeface="Franklin Gothic Book" panose="020B0503020102020204" pitchFamily="34" charset="0"/>
            </a:endParaRPr>
          </a:p>
        </p:txBody>
      </p:sp>
      <p:cxnSp>
        <p:nvCxnSpPr>
          <p:cNvPr id="28" name="Straight Connector 27"/>
          <p:cNvCxnSpPr/>
          <p:nvPr/>
        </p:nvCxnSpPr>
        <p:spPr>
          <a:xfrm>
            <a:off x="4732199" y="4328468"/>
            <a:ext cx="1913393" cy="961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452736" y="10878539"/>
            <a:ext cx="3580111" cy="1118255"/>
          </a:xfrm>
          <a:prstGeom prst="rect">
            <a:avLst/>
          </a:prstGeom>
          <a:solidFill>
            <a:srgbClr val="FFC000"/>
          </a:solidFill>
          <a:ln w="19050">
            <a:solidFill>
              <a:schemeClr val="tx1"/>
            </a:solidFill>
          </a:ln>
        </p:spPr>
        <p:txBody>
          <a:bodyPr wrap="square" rtlCol="0">
            <a:spAutoFit/>
          </a:bodyPr>
          <a:lstStyle/>
          <a:p>
            <a:pPr>
              <a:lnSpc>
                <a:spcPts val="1000"/>
              </a:lnSpc>
            </a:pPr>
            <a:r>
              <a:rPr lang="en-US" sz="800" b="1" u="sng" dirty="0">
                <a:latin typeface="Times New Roman" panose="02020603050405020304" pitchFamily="18" charset="0"/>
                <a:cs typeface="Times New Roman" panose="02020603050405020304" pitchFamily="18" charset="0"/>
              </a:rPr>
              <a:t>References</a:t>
            </a:r>
          </a:p>
          <a:p>
            <a:pPr>
              <a:lnSpc>
                <a:spcPts val="1000"/>
              </a:lnSpc>
            </a:pPr>
            <a:r>
              <a:rPr lang="en-US" sz="800" dirty="0">
                <a:latin typeface="Times New Roman" panose="02020603050405020304" pitchFamily="18" charset="0"/>
                <a:cs typeface="Times New Roman" panose="02020603050405020304" pitchFamily="18" charset="0"/>
              </a:rPr>
              <a:t>SMA Sends (ACFT), 22 March 2021.</a:t>
            </a:r>
          </a:p>
          <a:p>
            <a:pPr>
              <a:lnSpc>
                <a:spcPts val="1000"/>
              </a:lnSpc>
            </a:pPr>
            <a:r>
              <a:rPr lang="en-US" sz="800" dirty="0">
                <a:latin typeface="Times New Roman" panose="02020603050405020304" pitchFamily="18" charset="0"/>
                <a:cs typeface="Times New Roman" panose="02020603050405020304" pitchFamily="18" charset="0"/>
              </a:rPr>
              <a:t>Army Directive 2020-06 (Army Combat Fitness Test), 12 June 2020.</a:t>
            </a:r>
          </a:p>
          <a:p>
            <a:pPr>
              <a:lnSpc>
                <a:spcPts val="1000"/>
              </a:lnSpc>
            </a:pPr>
            <a:r>
              <a:rPr lang="en-US" sz="800" dirty="0">
                <a:latin typeface="Times New Roman" panose="02020603050405020304" pitchFamily="18" charset="0"/>
                <a:cs typeface="Times New Roman" panose="02020603050405020304" pitchFamily="18" charset="0"/>
              </a:rPr>
              <a:t>HQDA EXORD 144-21 (Army Physical Fitness Training and Testing for FY21-22),  22 March 2021. </a:t>
            </a:r>
          </a:p>
          <a:p>
            <a:pPr>
              <a:lnSpc>
                <a:spcPts val="1000"/>
              </a:lnSpc>
            </a:pPr>
            <a:r>
              <a:rPr lang="en-US" sz="800" b="1" u="sng" dirty="0">
                <a:latin typeface="Times New Roman" panose="02020603050405020304" pitchFamily="18" charset="0"/>
                <a:cs typeface="Times New Roman" panose="02020603050405020304" pitchFamily="18" charset="0"/>
              </a:rPr>
              <a:t>Resources </a:t>
            </a:r>
          </a:p>
          <a:p>
            <a:pPr>
              <a:lnSpc>
                <a:spcPts val="1000"/>
              </a:lnSpc>
            </a:pPr>
            <a:r>
              <a:rPr lang="en-US" sz="800" dirty="0">
                <a:latin typeface="Times New Roman" panose="02020603050405020304" pitchFamily="18" charset="0"/>
                <a:cs typeface="Times New Roman" panose="02020603050405020304" pitchFamily="18" charset="0"/>
                <a:hlinkClick r:id="rId6"/>
              </a:rPr>
              <a:t>www.army.mil/ACFT</a:t>
            </a:r>
            <a:endParaRPr lang="en-US" sz="800" dirty="0">
              <a:latin typeface="Times New Roman" panose="02020603050405020304" pitchFamily="18" charset="0"/>
              <a:cs typeface="Times New Roman" panose="02020603050405020304" pitchFamily="18" charset="0"/>
            </a:endParaRPr>
          </a:p>
          <a:p>
            <a:pPr>
              <a:lnSpc>
                <a:spcPts val="1000"/>
              </a:lnSpc>
            </a:pPr>
            <a:r>
              <a:rPr lang="en-US" sz="800" dirty="0">
                <a:latin typeface="Times New Roman" panose="02020603050405020304" pitchFamily="18" charset="0"/>
                <a:cs typeface="Times New Roman" panose="02020603050405020304" pitchFamily="18" charset="0"/>
              </a:rPr>
              <a:t>ACFT PRT App (Available on Android and </a:t>
            </a:r>
            <a:r>
              <a:rPr lang="en-US" sz="800" dirty="0" err="1">
                <a:latin typeface="Times New Roman" panose="02020603050405020304" pitchFamily="18" charset="0"/>
                <a:cs typeface="Times New Roman" panose="02020603050405020304" pitchFamily="18" charset="0"/>
              </a:rPr>
              <a:t>iOs</a:t>
            </a:r>
            <a:r>
              <a:rPr lang="en-US" sz="800" dirty="0">
                <a:latin typeface="Times New Roman" panose="02020603050405020304" pitchFamily="18" charset="0"/>
                <a:cs typeface="Times New Roman" panose="02020603050405020304" pitchFamily="18" charset="0"/>
              </a:rPr>
              <a:t>).</a:t>
            </a:r>
          </a:p>
        </p:txBody>
      </p:sp>
      <p:sp>
        <p:nvSpPr>
          <p:cNvPr id="16" name="TextBox 15"/>
          <p:cNvSpPr txBox="1"/>
          <p:nvPr/>
        </p:nvSpPr>
        <p:spPr>
          <a:xfrm>
            <a:off x="2397345" y="2853410"/>
            <a:ext cx="2154757" cy="523220"/>
          </a:xfrm>
          <a:prstGeom prst="rect">
            <a:avLst/>
          </a:prstGeom>
          <a:noFill/>
        </p:spPr>
        <p:txBody>
          <a:bodyPr wrap="none" rtlCol="0">
            <a:spAutoFit/>
          </a:bodyPr>
          <a:lstStyle/>
          <a:p>
            <a:r>
              <a:rPr lang="en-US" sz="700" i="1" dirty="0" err="1">
                <a:latin typeface="Times New Roman" panose="02020603050405020304" pitchFamily="18" charset="0"/>
                <a:cs typeface="Times New Roman" panose="02020603050405020304" pitchFamily="18" charset="0"/>
              </a:rPr>
              <a:t>Spc</a:t>
            </a:r>
            <a:r>
              <a:rPr lang="en-US" sz="700" i="1" dirty="0">
                <a:latin typeface="Times New Roman" panose="02020603050405020304" pitchFamily="18" charset="0"/>
                <a:cs typeface="Times New Roman" panose="02020603050405020304" pitchFamily="18" charset="0"/>
              </a:rPr>
              <a:t>. </a:t>
            </a:r>
            <a:r>
              <a:rPr lang="en-US" sz="700" i="1" dirty="0" err="1">
                <a:latin typeface="Times New Roman" panose="02020603050405020304" pitchFamily="18" charset="0"/>
                <a:cs typeface="Times New Roman" panose="02020603050405020304" pitchFamily="18" charset="0"/>
              </a:rPr>
              <a:t>Maical</a:t>
            </a:r>
            <a:r>
              <a:rPr lang="en-US" sz="700" i="1" dirty="0">
                <a:latin typeface="Times New Roman" panose="02020603050405020304" pitchFamily="18" charset="0"/>
                <a:cs typeface="Times New Roman" panose="02020603050405020304" pitchFamily="18" charset="0"/>
              </a:rPr>
              <a:t> Rivera of the Puerto Rico National Guard</a:t>
            </a:r>
          </a:p>
          <a:p>
            <a:r>
              <a:rPr lang="en-US" sz="700" i="1" dirty="0">
                <a:latin typeface="Times New Roman" panose="02020603050405020304" pitchFamily="18" charset="0"/>
                <a:cs typeface="Times New Roman" panose="02020603050405020304" pitchFamily="18" charset="0"/>
              </a:rPr>
              <a:t>completes the push-up event of the APFT while being </a:t>
            </a:r>
          </a:p>
          <a:p>
            <a:r>
              <a:rPr lang="en-US" sz="700" i="1" dirty="0">
                <a:latin typeface="Times New Roman" panose="02020603050405020304" pitchFamily="18" charset="0"/>
                <a:cs typeface="Times New Roman" panose="02020603050405020304" pitchFamily="18" charset="0"/>
              </a:rPr>
              <a:t>cheered on by his fellow Puerto Rico Army National </a:t>
            </a:r>
            <a:br>
              <a:rPr lang="en-US" sz="700" i="1" dirty="0">
                <a:latin typeface="Times New Roman" panose="02020603050405020304" pitchFamily="18" charset="0"/>
                <a:cs typeface="Times New Roman" panose="02020603050405020304" pitchFamily="18" charset="0"/>
              </a:rPr>
            </a:br>
            <a:r>
              <a:rPr lang="en-US" sz="700" i="1" dirty="0">
                <a:latin typeface="Times New Roman" panose="02020603050405020304" pitchFamily="18" charset="0"/>
                <a:cs typeface="Times New Roman" panose="02020603050405020304" pitchFamily="18" charset="0"/>
              </a:rPr>
              <a:t>Guardsman, Sgt. Josue Mendez. (U.S. Army photo)</a:t>
            </a:r>
          </a:p>
        </p:txBody>
      </p:sp>
      <p:sp>
        <p:nvSpPr>
          <p:cNvPr id="20" name="TextBox 19"/>
          <p:cNvSpPr txBox="1"/>
          <p:nvPr/>
        </p:nvSpPr>
        <p:spPr>
          <a:xfrm>
            <a:off x="4644051" y="6430020"/>
            <a:ext cx="2124923" cy="2644314"/>
          </a:xfrm>
          <a:prstGeom prst="rect">
            <a:avLst/>
          </a:prstGeom>
          <a:solidFill>
            <a:srgbClr val="FFC000"/>
          </a:solidFill>
          <a:ln w="19050">
            <a:solidFill>
              <a:schemeClr val="tx1"/>
            </a:solidFill>
          </a:ln>
        </p:spPr>
        <p:txBody>
          <a:bodyPr wrap="square" rtlCol="0">
            <a:spAutoFit/>
          </a:bodyPr>
          <a:lstStyle/>
          <a:p>
            <a:pPr algn="ctr">
              <a:lnSpc>
                <a:spcPts val="1000"/>
              </a:lnSpc>
            </a:pPr>
            <a:r>
              <a:rPr lang="en-US" sz="700" b="1" u="sng" dirty="0">
                <a:latin typeface="Times New Roman" panose="02020603050405020304" pitchFamily="18" charset="0"/>
                <a:cs typeface="Times New Roman" panose="02020603050405020304" pitchFamily="18" charset="0"/>
              </a:rPr>
              <a:t>References</a:t>
            </a:r>
          </a:p>
          <a:p>
            <a:pPr marL="171450" indent="-171450">
              <a:buFont typeface="Arial" panose="020B0604020202020204" pitchFamily="34" charset="0"/>
              <a:buChar char="•"/>
            </a:pPr>
            <a:r>
              <a:rPr lang="en-US" sz="1050" dirty="0">
                <a:latin typeface="Times New Roman" panose="02020603050405020304" pitchFamily="18" charset="0"/>
                <a:cs typeface="Times New Roman" panose="02020603050405020304" pitchFamily="18" charset="0"/>
              </a:rPr>
              <a:t>Army Regulation 250-1 (Army Training and Leader Development)</a:t>
            </a:r>
          </a:p>
          <a:p>
            <a:pPr marL="171450" indent="-171450">
              <a:buFont typeface="Arial" panose="020B0604020202020204" pitchFamily="34" charset="0"/>
              <a:buChar char="•"/>
            </a:pPr>
            <a:r>
              <a:rPr lang="en-US" sz="1050" dirty="0">
                <a:latin typeface="Times New Roman" panose="02020603050405020304" pitchFamily="18" charset="0"/>
                <a:cs typeface="Times New Roman" panose="02020603050405020304" pitchFamily="18" charset="0"/>
              </a:rPr>
              <a:t>Field Manual 7-22 (Holistic Health and Fitness)</a:t>
            </a:r>
          </a:p>
          <a:p>
            <a:pPr marL="171450" indent="-171450">
              <a:buFont typeface="Arial" panose="020B0604020202020204" pitchFamily="34" charset="0"/>
              <a:buChar char="•"/>
            </a:pPr>
            <a:r>
              <a:rPr lang="en-US" sz="1050" dirty="0">
                <a:latin typeface="Times New Roman" panose="02020603050405020304" pitchFamily="18" charset="0"/>
                <a:cs typeface="Times New Roman" panose="02020603050405020304" pitchFamily="18" charset="0"/>
              </a:rPr>
              <a:t>Army Techniques Publication 7-22.01 ( Holistic Health and Fitness Testing)</a:t>
            </a:r>
          </a:p>
          <a:p>
            <a:pPr marL="171450" indent="-171450">
              <a:buFont typeface="Arial" panose="020B0604020202020204" pitchFamily="34" charset="0"/>
              <a:buChar char="•"/>
            </a:pPr>
            <a:r>
              <a:rPr lang="en-US" sz="1050" dirty="0">
                <a:latin typeface="Times New Roman" panose="02020603050405020304" pitchFamily="18" charset="0"/>
                <a:cs typeface="Times New Roman" panose="02020603050405020304" pitchFamily="18" charset="0"/>
              </a:rPr>
              <a:t>Assistant Secretary of the Army for Manpower and Reserve Affairs SAMR memorandum (Supplemental Guidance #3-Records Management Guidance for the Army’s Provisional Fitness Test Scorecard Forms)</a:t>
            </a:r>
          </a:p>
        </p:txBody>
      </p:sp>
      <p:pic>
        <p:nvPicPr>
          <p:cNvPr id="19" name="Picture 18">
            <a:extLst>
              <a:ext uri="{FF2B5EF4-FFF2-40B4-BE49-F238E27FC236}">
                <a16:creationId xmlns:a16="http://schemas.microsoft.com/office/drawing/2014/main" id="{5865B75E-17B7-4331-A3EB-08D66430615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576412" y="7878650"/>
            <a:ext cx="1030990" cy="1030990"/>
          </a:xfrm>
          <a:prstGeom prst="rect">
            <a:avLst/>
          </a:prstGeom>
          <a:ln>
            <a:solidFill>
              <a:schemeClr val="tx1"/>
            </a:solidFill>
          </a:ln>
        </p:spPr>
      </p:pic>
      <p:sp>
        <p:nvSpPr>
          <p:cNvPr id="22" name="TextBox 21">
            <a:extLst>
              <a:ext uri="{FF2B5EF4-FFF2-40B4-BE49-F238E27FC236}">
                <a16:creationId xmlns:a16="http://schemas.microsoft.com/office/drawing/2014/main" id="{DE2359E5-28C4-43D6-A028-4C9E5EBB8478}"/>
              </a:ext>
            </a:extLst>
          </p:cNvPr>
          <p:cNvSpPr txBox="1"/>
          <p:nvPr/>
        </p:nvSpPr>
        <p:spPr>
          <a:xfrm>
            <a:off x="2658612" y="8869726"/>
            <a:ext cx="866589" cy="276999"/>
          </a:xfrm>
          <a:prstGeom prst="rect">
            <a:avLst/>
          </a:prstGeom>
          <a:noFill/>
        </p:spPr>
        <p:txBody>
          <a:bodyPr wrap="square" rtlCol="0">
            <a:spAutoFit/>
          </a:bodyPr>
          <a:lstStyle/>
          <a:p>
            <a:pPr algn="ctr"/>
            <a:r>
              <a:rPr lang="en-US" sz="1200" dirty="0"/>
              <a:t>ig.army.mil</a:t>
            </a:r>
          </a:p>
        </p:txBody>
      </p:sp>
    </p:spTree>
    <p:extLst>
      <p:ext uri="{BB962C8B-B14F-4D97-AF65-F5344CB8AC3E}">
        <p14:creationId xmlns:p14="http://schemas.microsoft.com/office/powerpoint/2010/main" val="382092859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629FC6C140FFA4898868C0AB3B9D3AB" ma:contentTypeVersion="0" ma:contentTypeDescription="Create a new document." ma:contentTypeScope="" ma:versionID="021b7d92d5479b25f194a17f2cbdd123">
  <xsd:schema xmlns:xsd="http://www.w3.org/2001/XMLSchema" xmlns:xs="http://www.w3.org/2001/XMLSchema" xmlns:p="http://schemas.microsoft.com/office/2006/metadata/properties" targetNamespace="http://schemas.microsoft.com/office/2006/metadata/properties" ma:root="true" ma:fieldsID="60daa9c6619a92eda99ef15cd472f1da">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4ECA041-1EAF-4B39-827F-278B7B9AEE21}">
  <ds:schemaRefs>
    <ds:schemaRef ds:uri="http://purl.org/dc/dcmitype/"/>
    <ds:schemaRef ds:uri="http://purl.org/dc/elements/1.1/"/>
    <ds:schemaRef ds:uri="http://schemas.microsoft.com/office/2006/metadata/properties"/>
    <ds:schemaRef ds:uri="http://schemas.microsoft.com/office/2006/documentManagement/types"/>
    <ds:schemaRef ds:uri="ad3df70a-c192-4aa9-b0ea-dc5c479a5aef"/>
    <ds:schemaRef ds:uri="http://purl.org/dc/terms/"/>
    <ds:schemaRef ds:uri="http://schemas.openxmlformats.org/package/2006/metadata/core-properties"/>
    <ds:schemaRef ds:uri="http://schemas.microsoft.com/office/infopath/2007/PartnerControls"/>
    <ds:schemaRef ds:uri="ee8c200f-5b40-4309-82ff-5af4db5b0849"/>
    <ds:schemaRef ds:uri="http://www.w3.org/XML/1998/namespace"/>
  </ds:schemaRefs>
</ds:datastoreItem>
</file>

<file path=customXml/itemProps2.xml><?xml version="1.0" encoding="utf-8"?>
<ds:datastoreItem xmlns:ds="http://schemas.openxmlformats.org/officeDocument/2006/customXml" ds:itemID="{07C99B22-EF19-4D63-970C-AD43BEE97BD6}">
  <ds:schemaRefs>
    <ds:schemaRef ds:uri="http://schemas.microsoft.com/sharepoint/v3/contenttype/forms"/>
  </ds:schemaRefs>
</ds:datastoreItem>
</file>

<file path=customXml/itemProps3.xml><?xml version="1.0" encoding="utf-8"?>
<ds:datastoreItem xmlns:ds="http://schemas.openxmlformats.org/officeDocument/2006/customXml" ds:itemID="{7EFAC973-07B3-48DB-90B6-33ACB04A7D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15674</TotalTime>
  <Words>741</Words>
  <Application>Microsoft Office PowerPoint</Application>
  <PresentationFormat>Letter Paper (8.5x11 in)</PresentationFormat>
  <Paragraphs>94</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Arial</vt:lpstr>
      <vt:lpstr>Calibri</vt:lpstr>
      <vt:lpstr>Calibri Light</vt:lpstr>
      <vt:lpstr>Elephant</vt:lpstr>
      <vt:lpstr>Franklin Gothic Book</vt:lpstr>
      <vt:lpstr>Franklin Gothic Demi</vt:lpstr>
      <vt:lpstr>Times New Roman</vt:lpstr>
      <vt:lpstr>Office Theme</vt:lpstr>
      <vt:lpstr>PowerPoint Presentation</vt:lpstr>
    </vt:vector>
  </TitlesOfParts>
  <Company>United States Army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Ruyle, Thomas M CIV HQDA DAIG</cp:lastModifiedBy>
  <cp:revision>211</cp:revision>
  <cp:lastPrinted>2017-02-28T18:10:20Z</cp:lastPrinted>
  <dcterms:created xsi:type="dcterms:W3CDTF">2017-02-16T17:34:53Z</dcterms:created>
  <dcterms:modified xsi:type="dcterms:W3CDTF">2022-10-24T17:29:20Z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0x0101009629FC6C140FFA4898868C0AB3B9D3AB</vt:lpwstr>
  </property>
  <property fmtid="{D5CDD505-2E9C-101B-9397-08002B2CF9AE}" pid="3" name="_dlc_DocIdItemGuid">
    <vt:lpwstr>4e13d2a9-3c10-4003-8cce-2707f4e0a4b1</vt:lpwstr>
  </property>
</Properties>
</file>